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96" r:id="rId3"/>
    <p:sldId id="297" r:id="rId4"/>
    <p:sldId id="298" r:id="rId5"/>
    <p:sldId id="301" r:id="rId6"/>
    <p:sldId id="299" r:id="rId7"/>
    <p:sldId id="302" r:id="rId8"/>
    <p:sldId id="303" r:id="rId9"/>
    <p:sldId id="304" r:id="rId10"/>
    <p:sldId id="305" r:id="rId11"/>
    <p:sldId id="306" r:id="rId12"/>
    <p:sldId id="307" r:id="rId13"/>
    <p:sldId id="308" r:id="rId14"/>
    <p:sldId id="310" r:id="rId15"/>
    <p:sldId id="309" r:id="rId16"/>
    <p:sldId id="311" r:id="rId17"/>
    <p:sldId id="30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FEF"/>
    <a:srgbClr val="2428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094"/>
    <p:restoredTop sz="94658"/>
  </p:normalViewPr>
  <p:slideViewPr>
    <p:cSldViewPr snapToGrid="0">
      <p:cViewPr varScale="1">
        <p:scale>
          <a:sx n="111" d="100"/>
          <a:sy n="111" d="100"/>
        </p:scale>
        <p:origin x="248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307C-0D12-2B25-1C6A-3B60DB1B56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7C7AB6-A48D-851C-B0C5-27EDC4F40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30DC6-DBB3-5D6B-B2D7-6AA0BD829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086E9-457C-06A6-A09C-48B876D9C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EB508-1DA2-DA00-5ED6-B03CB4A79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91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68E0B-01B2-4A14-8FE9-D5D029517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0DAD8-856D-F78E-107E-3D41B2A79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827BE-6508-5CB7-E950-D2AB546D3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3122D-5542-A13C-80C0-9EAB94E72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F5995-B004-D54D-2738-C0A77DAD9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818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8BFE10-9E1E-5A00-5DEA-ED596644DE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64F9EC-A8D0-7094-E4C0-E354F1C8C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4B71D-6334-2299-F351-9D03F2BD7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E4E21-5F33-E6CE-5F99-83E0171B2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EE147-545B-DC85-1424-97C890352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917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33860-CE6B-5D5B-656D-739A3C781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2EA5D-B8DF-DD1D-FE0A-0D28A6FC3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57D81-0B7B-2390-BC00-0FE24A86F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72156-1BB4-148C-0413-587DA6B37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963F2-8FCA-C18D-BD35-A1B0B94AC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328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3B792-C1E1-AC8A-599D-52808704B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8CEE6-A9B0-C5E3-6AB3-105F8E573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825B8-C237-036A-7D73-010A64F4B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02FFC-BB22-AA0E-B76A-30229AF41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3444C-CE02-D36B-D32D-02B056DCA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614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154B-A181-D91D-F863-8A07912E4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506D6-7758-BFBB-38C0-BA1A0971DE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0D6CA0-CB6A-B933-8E8C-662E5BB09D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DDBB86-FC3B-0233-7429-528DF34C1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11/20/24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2A01F9-9C08-F03E-F9E0-31A5E05CA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2BF2E8-B1DC-8066-4246-2A4FAA88E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27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D4E77-C4F7-6B5C-DD65-80E2B98A5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81B372-36D9-B469-C054-2CAD4E33B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2B59D2-CE1E-66C7-F5E7-E6E7ED604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9F4486-5648-DC5F-5A56-F87D395F2A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B83B0A-AAC6-6193-0CDE-E581B7FE9B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03519-B6E2-82CC-6D79-0E7373E4A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11/20/24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13F7EF-5C69-BC83-D92E-E4E8A7C5B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B34FAD-66CF-9FF9-05EB-EF7BB1ECC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34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DD450-7DA9-351A-D71D-0F5A90F74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392BAE-17F0-B858-E049-2CF703E8D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11/20/24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F9917C-34D0-BE21-A663-2D9B27708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EBF23-F4BD-0D3B-F704-27345A478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14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6CCC2F-852A-3920-00D6-2EF62138E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11/20/24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D35935-3678-0218-E1AD-7F542203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457B21-7523-6AF3-2D32-FAF6A09AC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166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5663C-1DA7-B1A6-D429-24627776A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EE6AB-7B4F-FC29-2AEA-A424A380C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94DB72-FECF-6A22-1A30-9E2D29E28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E5E52-766B-5F44-F7FC-D0FB45D6F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11/20/24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E00094-8D41-EF25-9155-364E85503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8C243-4167-1DE9-07EB-85A43EC0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051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C70E2-CC20-CFE4-0FD3-C003239E5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0FEB43-D940-A547-23D2-3F2F1C30B6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C9CBEA-7A47-79BF-A281-E390F35FB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22DAB-0076-62E6-EED1-1D1AC9F93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11/20/24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D92D5-9ADA-BA43-1AD2-833A8A2E7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BEE88-D6E0-00D8-93A7-CF605ADFD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043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44BA73-4855-AAC0-4102-D24BCCD07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BCFD2-E935-61BB-731A-2202F4C22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3DC42-B97A-F4DB-5E7E-5C69E73813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1BA835-12AC-4E8F-955A-EA3F4DE2791F}" type="datetime1">
              <a:rPr lang="en-US" smtClean="0"/>
              <a:t>11/20/24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17500-6057-D480-A16A-EF40A5B30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E3BC2-250B-8BBC-D3C7-1BFFD482A8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64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802.08770" TargetMode="External"/><Relationship Id="rId2" Type="http://schemas.openxmlformats.org/officeDocument/2006/relationships/hyperlink" Target="https://arxiv.org/pdf/2305.12133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802.08770" TargetMode="External"/><Relationship Id="rId2" Type="http://schemas.openxmlformats.org/officeDocument/2006/relationships/hyperlink" Target="https://arxiv.org/pdf/2305.12133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8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F3AEC-D444-01DC-7B8D-0732C967C5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352" y="204520"/>
            <a:ext cx="5382577" cy="916234"/>
          </a:xfrm>
        </p:spPr>
        <p:txBody>
          <a:bodyPr anchor="ctr">
            <a:noAutofit/>
          </a:bodyPr>
          <a:lstStyle/>
          <a:p>
            <a:pPr algn="l"/>
            <a:r>
              <a:rPr lang="en-US" sz="4400" dirty="0"/>
              <a:t>Hyperparameters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A35C5C-811A-8F39-8EF2-D5DDB60BB2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6038" y="2413928"/>
            <a:ext cx="3634494" cy="86813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/>
              <a:t>Alexei Prokudin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611F0C-FB22-9ABD-256B-98E9337CC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178" y="0"/>
            <a:ext cx="6898822" cy="685800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0762F2C9-3AD7-5325-A416-6DE66FBE339B}"/>
              </a:ext>
            </a:extLst>
          </p:cNvPr>
          <p:cNvSpPr txBox="1">
            <a:spLocks/>
          </p:cNvSpPr>
          <p:nvPr/>
        </p:nvSpPr>
        <p:spPr>
          <a:xfrm>
            <a:off x="1356038" y="1325274"/>
            <a:ext cx="3634494" cy="868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3600"/>
              <a:t>Lecture IV</a:t>
            </a:r>
            <a:endParaRPr lang="en-US" sz="18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B000F10-23E0-0BBC-9275-5B0EB241CB58}"/>
              </a:ext>
            </a:extLst>
          </p:cNvPr>
          <p:cNvSpPr txBox="1">
            <a:spLocks/>
          </p:cNvSpPr>
          <p:nvPr/>
        </p:nvSpPr>
        <p:spPr>
          <a:xfrm>
            <a:off x="24183" y="5989861"/>
            <a:ext cx="1331855" cy="868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800" dirty="0"/>
              <a:t>PHYS496</a:t>
            </a:r>
          </a:p>
        </p:txBody>
      </p:sp>
    </p:spTree>
    <p:extLst>
      <p:ext uri="{BB962C8B-B14F-4D97-AF65-F5344CB8AC3E}">
        <p14:creationId xmlns:p14="http://schemas.microsoft.com/office/powerpoint/2010/main" val="1212480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25E247-7704-97A1-4EDC-72889B4E4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A016295-35E9-C303-0369-660E4026D129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0FE245-8503-36A0-1EF6-BC566F09E857}"/>
              </a:ext>
            </a:extLst>
          </p:cNvPr>
          <p:cNvSpPr txBox="1"/>
          <p:nvPr/>
        </p:nvSpPr>
        <p:spPr>
          <a:xfrm>
            <a:off x="280725" y="1278261"/>
            <a:ext cx="88491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Possible Solutions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Adjust regularization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Experiment with regularization strength.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Picture 4" descr="A graph of a curve&#10;&#10;Description automatically generated">
            <a:extLst>
              <a:ext uri="{FF2B5EF4-FFF2-40B4-BE49-F238E27FC236}">
                <a16:creationId xmlns:a16="http://schemas.microsoft.com/office/drawing/2014/main" id="{C07BEF17-CD1A-D1B8-2123-77707EE61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11" y="2121996"/>
            <a:ext cx="5728776" cy="4420790"/>
          </a:xfrm>
          <a:prstGeom prst="rect">
            <a:avLst/>
          </a:prstGeom>
        </p:spPr>
      </p:pic>
      <p:pic>
        <p:nvPicPr>
          <p:cNvPr id="8" name="Picture 7" descr="A graph of a graph&#10;&#10;Description automatically generated">
            <a:extLst>
              <a:ext uri="{FF2B5EF4-FFF2-40B4-BE49-F238E27FC236}">
                <a16:creationId xmlns:a16="http://schemas.microsoft.com/office/drawing/2014/main" id="{7FD83ECF-CA08-7AD2-B715-640EB89E7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8887" y="2121996"/>
            <a:ext cx="6172423" cy="4420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377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1F07201-BE55-6423-530B-541607772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F5E7B00-AA25-AE4E-4E1C-5CB50010C0E3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925AC2-D7F5-3EA7-F6A9-043A3D77AF5E}"/>
              </a:ext>
            </a:extLst>
          </p:cNvPr>
          <p:cNvSpPr txBox="1"/>
          <p:nvPr/>
        </p:nvSpPr>
        <p:spPr>
          <a:xfrm>
            <a:off x="280725" y="1278261"/>
            <a:ext cx="884919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Possible Solutions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Adjust regularization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Experiment with regularization strength.</a:t>
            </a:r>
            <a:endParaRPr kumimoji="0" lang="en-US" sz="1800" kern="1200" cap="none" spc="0" normalizeH="0" baseline="0" noProof="0" dirty="0">
              <a:ln>
                <a:noFill/>
              </a:ln>
              <a:solidFill>
                <a:schemeClr val="bg1"/>
              </a:solidFill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Controlling Regularization Strength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Start small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Begin with a small value for </a:t>
            </a:r>
            <a:r>
              <a:rPr lang="el-GR" b="0" i="0" u="none" strike="noStrike" dirty="0">
                <a:solidFill>
                  <a:schemeClr val="bg1"/>
                </a:solidFill>
                <a:effectLst/>
              </a:rPr>
              <a:t>λ (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e.g., 0.0001) and gradually increase until you find a good trade-off between underfitting and overfitting.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Monitor training and validation loss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If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training loss decreases sharply but validation loss increases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, reduce regularization.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If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training loss decreases very slowly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increase regularization strength.</a:t>
            </a:r>
          </a:p>
          <a:p>
            <a:pPr algn="l"/>
            <a:endParaRPr kumimoji="0" lang="en-US" sz="1800" kern="1200" cap="none" spc="0" normalizeH="0" baseline="0" noProof="0" dirty="0">
              <a:ln>
                <a:noFill/>
              </a:ln>
              <a:solidFill>
                <a:schemeClr val="bg1"/>
              </a:solidFill>
              <a:uLnTx/>
              <a:uFillTx/>
              <a:latin typeface="-webkit-standard"/>
              <a:ea typeface="+mn-ea"/>
              <a:cs typeface="+mn-cs"/>
            </a:endParaRPr>
          </a:p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L1 Regularization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Penalizes the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absolute values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 of the weights, promoting sparsity (some weights are driven to zero).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Controlled by a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regularization parameter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 </a:t>
            </a:r>
            <a:r>
              <a:rPr lang="el-GR" b="0" i="0" u="none" strike="noStrike" dirty="0">
                <a:solidFill>
                  <a:schemeClr val="bg1"/>
                </a:solidFill>
                <a:effectLst/>
              </a:rPr>
              <a:t>λ (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lambda).</a:t>
            </a:r>
          </a:p>
          <a:p>
            <a:pPr algn="l"/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3CFBBD4D-0AA8-B76B-C38F-D9A9EEEF8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22" y="5201939"/>
            <a:ext cx="7772400" cy="158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697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4C6135-A41F-B7DC-7610-BC5F3CF26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966961-FCA1-27C6-4BE8-9B3DD02157B4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92AA5B-CF2B-4806-A2BE-203E25B91A0E}"/>
              </a:ext>
            </a:extLst>
          </p:cNvPr>
          <p:cNvSpPr txBox="1"/>
          <p:nvPr/>
        </p:nvSpPr>
        <p:spPr>
          <a:xfrm>
            <a:off x="280725" y="1278261"/>
            <a:ext cx="88491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Possible Solutions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Adjust regularization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Experiment with regularization strength.</a:t>
            </a:r>
            <a:endParaRPr kumimoji="0" lang="en-US" sz="1800" kern="1200" cap="none" spc="0" normalizeH="0" baseline="0" noProof="0" dirty="0">
              <a:ln>
                <a:noFill/>
              </a:ln>
              <a:solidFill>
                <a:schemeClr val="bg1"/>
              </a:solidFill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algn="l"/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B60AD89-B763-362A-18B3-1947EA5B8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0630" y="46361"/>
            <a:ext cx="2463800" cy="2463800"/>
          </a:xfrm>
          <a:prstGeom prst="rect">
            <a:avLst/>
          </a:prstGeom>
        </p:spPr>
      </p:pic>
      <p:pic>
        <p:nvPicPr>
          <p:cNvPr id="7" name="Picture 6" descr="A graph of a curve&#10;&#10;Description automatically generated">
            <a:extLst>
              <a:ext uri="{FF2B5EF4-FFF2-40B4-BE49-F238E27FC236}">
                <a16:creationId xmlns:a16="http://schemas.microsoft.com/office/drawing/2014/main" id="{929D850F-C2EC-B4A7-1589-68DABECB0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517" y="2524016"/>
            <a:ext cx="5189357" cy="4008710"/>
          </a:xfrm>
          <a:prstGeom prst="rect">
            <a:avLst/>
          </a:prstGeom>
        </p:spPr>
      </p:pic>
      <p:pic>
        <p:nvPicPr>
          <p:cNvPr id="10" name="Picture 9" descr="A graph of a graph&#10;&#10;Description automatically generated">
            <a:extLst>
              <a:ext uri="{FF2B5EF4-FFF2-40B4-BE49-F238E27FC236}">
                <a16:creationId xmlns:a16="http://schemas.microsoft.com/office/drawing/2014/main" id="{B4041066-72E0-2711-DED5-9CC812F69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3402" y="2510161"/>
            <a:ext cx="5653588" cy="400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29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6B5C36-EB44-AD4E-801D-986EA2A93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45C2A2-32DF-3805-2951-F4A0ADAB052A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169174-55C6-8DC8-8A2A-286790899F63}"/>
              </a:ext>
            </a:extLst>
          </p:cNvPr>
          <p:cNvSpPr txBox="1"/>
          <p:nvPr/>
        </p:nvSpPr>
        <p:spPr>
          <a:xfrm>
            <a:off x="280725" y="1278261"/>
            <a:ext cx="88491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Possible Solutions</a:t>
            </a:r>
          </a:p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Gradient clipping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Limit the gradient's magnitude to avoid spikes.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4" name="Picture 3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0B2D0624-3688-4804-7D2F-78A578FF2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515" y="112227"/>
            <a:ext cx="7772400" cy="1435986"/>
          </a:xfrm>
          <a:prstGeom prst="rect">
            <a:avLst/>
          </a:prstGeom>
        </p:spPr>
      </p:pic>
      <p:pic>
        <p:nvPicPr>
          <p:cNvPr id="6" name="Picture 5" descr="A graph of a curve&#10;&#10;Description automatically generated">
            <a:extLst>
              <a:ext uri="{FF2B5EF4-FFF2-40B4-BE49-F238E27FC236}">
                <a16:creationId xmlns:a16="http://schemas.microsoft.com/office/drawing/2014/main" id="{024D4A02-261D-B0D4-C4E4-7B6A08EDC7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70" y="2201876"/>
            <a:ext cx="5440926" cy="4254341"/>
          </a:xfrm>
          <a:prstGeom prst="rect">
            <a:avLst/>
          </a:prstGeom>
        </p:spPr>
      </p:pic>
      <p:pic>
        <p:nvPicPr>
          <p:cNvPr id="8" name="Picture 7" descr="A graph of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2D91B076-0058-EDA4-8F48-45D481DB8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8496" y="2206763"/>
            <a:ext cx="5991034" cy="424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59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C6F3C5-3439-14C4-BD95-9FEF68059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59C6B9-60B5-B3C0-2327-B94324D6718E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8EC835-1356-1BD1-458C-C9626C1648AF}"/>
              </a:ext>
            </a:extLst>
          </p:cNvPr>
          <p:cNvSpPr txBox="1"/>
          <p:nvPr/>
        </p:nvSpPr>
        <p:spPr>
          <a:xfrm>
            <a:off x="280725" y="1278261"/>
            <a:ext cx="88491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Possible Solutions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Inspect architecture and initialization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Ensure your model isn't overparameterized or initialized poorly.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5352A23-3369-E9D1-9669-637F2003D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053" y="2190742"/>
            <a:ext cx="6230911" cy="2476515"/>
          </a:xfrm>
          <a:prstGeom prst="rect">
            <a:avLst/>
          </a:prstGeom>
        </p:spPr>
      </p:pic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5914EB84-AE91-71D4-C69D-A925185AB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053" y="4747888"/>
            <a:ext cx="6845300" cy="166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326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C46763-41FB-FDE8-F172-57A335E69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00741E-5606-C272-910F-86B06CE266E9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141B1C-AA55-09EE-2486-C17AD3CD4817}"/>
              </a:ext>
            </a:extLst>
          </p:cNvPr>
          <p:cNvSpPr txBox="1"/>
          <p:nvPr/>
        </p:nvSpPr>
        <p:spPr>
          <a:xfrm>
            <a:off x="280725" y="1278261"/>
            <a:ext cx="88491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Possible Solutions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Inspect architecture and initialization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Ensure your model isn't overparameterized or initialized poorly.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4" name="Picture 3" descr="A graph with numbers and a line&#10;&#10;Description automatically generated">
            <a:extLst>
              <a:ext uri="{FF2B5EF4-FFF2-40B4-BE49-F238E27FC236}">
                <a16:creationId xmlns:a16="http://schemas.microsoft.com/office/drawing/2014/main" id="{272E530C-ECCE-0D4D-2D19-E13CFDDE2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837" y="2478590"/>
            <a:ext cx="5098472" cy="3937255"/>
          </a:xfrm>
          <a:prstGeom prst="rect">
            <a:avLst/>
          </a:prstGeom>
        </p:spPr>
      </p:pic>
      <p:pic>
        <p:nvPicPr>
          <p:cNvPr id="6" name="Picture 5" descr="A graph of a graph&#10;&#10;Description automatically generated">
            <a:extLst>
              <a:ext uri="{FF2B5EF4-FFF2-40B4-BE49-F238E27FC236}">
                <a16:creationId xmlns:a16="http://schemas.microsoft.com/office/drawing/2014/main" id="{9598094D-2980-16B1-E353-0FF12F449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78590"/>
            <a:ext cx="5533440" cy="393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814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89F884-C647-C097-EFE3-15F3C1815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D1479BB-63B9-7088-96BA-F7455AEB5D11}"/>
              </a:ext>
            </a:extLst>
          </p:cNvPr>
          <p:cNvSpPr txBox="1"/>
          <p:nvPr/>
        </p:nvSpPr>
        <p:spPr>
          <a:xfrm>
            <a:off x="215544" y="168771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MY FINAL MODEL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8" name="Picture 7" descr="A graph of a curve&#10;&#10;Description automatically generated">
            <a:extLst>
              <a:ext uri="{FF2B5EF4-FFF2-40B4-BE49-F238E27FC236}">
                <a16:creationId xmlns:a16="http://schemas.microsoft.com/office/drawing/2014/main" id="{8B576CD2-0D4C-3F48-CD19-FF28531E6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14" y="2310245"/>
            <a:ext cx="5321252" cy="4214663"/>
          </a:xfrm>
          <a:prstGeom prst="rect">
            <a:avLst/>
          </a:prstGeom>
        </p:spPr>
      </p:pic>
      <p:pic>
        <p:nvPicPr>
          <p:cNvPr id="11" name="Picture 10" descr="A graph of a graph&#10;&#10;Description automatically generated">
            <a:extLst>
              <a:ext uri="{FF2B5EF4-FFF2-40B4-BE49-F238E27FC236}">
                <a16:creationId xmlns:a16="http://schemas.microsoft.com/office/drawing/2014/main" id="{089CC5F7-6EE3-3F6E-249F-70B75D13A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066" y="2310245"/>
            <a:ext cx="5946092" cy="4214663"/>
          </a:xfrm>
          <a:prstGeom prst="rect">
            <a:avLst/>
          </a:prstGeom>
        </p:spPr>
      </p:pic>
      <p:pic>
        <p:nvPicPr>
          <p:cNvPr id="5" name="Picture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A9281CA0-E5B5-A18D-DF48-6B65265E6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209" y="0"/>
            <a:ext cx="3136900" cy="2603500"/>
          </a:xfrm>
          <a:prstGeom prst="rect">
            <a:avLst/>
          </a:prstGeom>
        </p:spPr>
      </p:pic>
      <p:pic>
        <p:nvPicPr>
          <p:cNvPr id="12" name="Picture 11" descr="A screen shot of a computer&#10;&#10;Description automatically generated">
            <a:extLst>
              <a:ext uri="{FF2B5EF4-FFF2-40B4-BE49-F238E27FC236}">
                <a16:creationId xmlns:a16="http://schemas.microsoft.com/office/drawing/2014/main" id="{06675CAE-EECF-8FBA-5148-447F32D0D1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814" y="1059191"/>
            <a:ext cx="4634322" cy="112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8692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1749356-B8BA-C5F7-359E-0A15A8319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0BD726B-0B58-85D2-2472-D434CEE1BF3B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WHAT IS YOURS?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2120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27A2F5-D54D-92B1-B6B7-18F3942D4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CC43587-C090-5FA0-52DF-5CEA1C232710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THE MODEL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531818-C372-ACF0-2B94-4810F061505F}"/>
              </a:ext>
            </a:extLst>
          </p:cNvPr>
          <p:cNvSpPr txBox="1"/>
          <p:nvPr/>
        </p:nvSpPr>
        <p:spPr>
          <a:xfrm>
            <a:off x="280725" y="1278261"/>
            <a:ext cx="884919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Let us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conside</a:t>
            </a:r>
            <a:r>
              <a:rPr lang="en-US" dirty="0">
                <a:solidFill>
                  <a:prstClr val="white"/>
                </a:solidFill>
                <a:latin typeface="Aptos" panose="02110004020202020204"/>
              </a:rPr>
              <a:t>r the following model and the following set of hyperparameters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920EA46-0517-8E03-CB36-0A6EC579B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22" y="1729806"/>
            <a:ext cx="7772400" cy="1874643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26DEB52-A3EB-18EE-D6FA-8E4A57DF5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22" y="3686007"/>
            <a:ext cx="7382769" cy="3171993"/>
          </a:xfrm>
          <a:prstGeom prst="rect">
            <a:avLst/>
          </a:prstGeom>
        </p:spPr>
      </p:pic>
      <p:pic>
        <p:nvPicPr>
          <p:cNvPr id="10" name="Picture 9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4860A076-CB84-3935-81BD-C84443250B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8830" y="328364"/>
            <a:ext cx="28956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107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A164E1-E3F8-70A8-7455-AB48F97E0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737C61-D8D4-79EA-BBEB-97D8DD39E919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4" name="Picture 3" descr="A graph of a curve&#10;&#10;Description automatically generated">
            <a:extLst>
              <a:ext uri="{FF2B5EF4-FFF2-40B4-BE49-F238E27FC236}">
                <a16:creationId xmlns:a16="http://schemas.microsoft.com/office/drawing/2014/main" id="{7C1083EE-E385-10F6-5BAE-244FBB93E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414" y="1486171"/>
            <a:ext cx="5125950" cy="4235756"/>
          </a:xfrm>
          <a:prstGeom prst="rect">
            <a:avLst/>
          </a:prstGeom>
        </p:spPr>
      </p:pic>
      <p:pic>
        <p:nvPicPr>
          <p:cNvPr id="6" name="Picture 5" descr="A graph of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B0488E88-6AF1-8DC8-82DE-12B18A4CC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871" y="1486170"/>
            <a:ext cx="6062717" cy="423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711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F5B377-0B89-427C-3F1A-3707E3C9E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9ED45D-E5B7-1717-645E-9CCD7DE84243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1C1728-E038-DBB6-C9B6-4A068F2D4A41}"/>
              </a:ext>
            </a:extLst>
          </p:cNvPr>
          <p:cNvSpPr txBox="1"/>
          <p:nvPr/>
        </p:nvSpPr>
        <p:spPr>
          <a:xfrm>
            <a:off x="280725" y="1278261"/>
            <a:ext cx="8849195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Notice that the loss function is quite spiky.</a:t>
            </a:r>
          </a:p>
          <a:p>
            <a:pPr algn="l"/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A spiky or erratic loss function during training can indicate various issues in your neural network's configuration, data, or optimization process. Here are some possible causes:</a:t>
            </a:r>
          </a:p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1. Learning Rate Issues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High Learning Rate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A learning rate that's too high can cause the optimizer to overshoot the minima, leading to instability in the loss function.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Learning Rate Scheduler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If a scheduler is poorly configured, it might cause abrupt changes in the learning rate during training.</a:t>
            </a:r>
          </a:p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2. Batch Size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Small Batch Size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Smaller batches increase the variance of the gradient updates, causing fluctuations in the loss.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3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. Model Architecture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A model that's too complex (e.g., with too many layers or neurons) may overfit or struggle with certain data samples, leading to erratic loss behavior.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  <a:hlinkClick r:id="rId2"/>
              </a:rPr>
              <a:t>https://arxiv.org/pdf/2305.12133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  <a:hlinkClick r:id="rId3"/>
              </a:rPr>
              <a:t>https://arxiv.org/pdf/1802.08770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8058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794666-CAE2-016A-163E-43ADF6B21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226F3B-3698-EBA0-9799-158200237A44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7D91E6-EC1D-CDE3-E3C9-5A5631A7B529}"/>
              </a:ext>
            </a:extLst>
          </p:cNvPr>
          <p:cNvSpPr txBox="1"/>
          <p:nvPr/>
        </p:nvSpPr>
        <p:spPr>
          <a:xfrm>
            <a:off x="280725" y="1278261"/>
            <a:ext cx="884919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Possible Solutions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Tune the learning rate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Use a learning rate finder or gradual warm-up.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Use a learning rate scheduler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Gradually decay the learning rate.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Increase batch size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Try larger batch sizes to stabilize gradient updates.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Clean data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Check for noisy or mislabeled data and preprocess it correctly.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Adjust regularization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Experiment with regularization strength.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Gradient clipping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Limit the gradient's magnitude to avoid spikes.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Smooth the loss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Plot a moving average of the loss to better visualize trends.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Inspect architecture and initialization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Ensure your model isn't overparameterized or initialized poorly.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  <a:hlinkClick r:id="rId2"/>
              </a:rPr>
              <a:t>https://arxiv.org/pdf/2305.12133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  <a:hlinkClick r:id="rId3"/>
              </a:rPr>
              <a:t>https://arxiv.org/pdf/1802.08770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532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F814FC-965C-950C-5BCA-281D6C117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12F5AE3-2C55-5DB8-B69F-8F1B1E6B5A13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F5644D-901C-CD0A-35EC-79517B8427D8}"/>
              </a:ext>
            </a:extLst>
          </p:cNvPr>
          <p:cNvSpPr txBox="1"/>
          <p:nvPr/>
        </p:nvSpPr>
        <p:spPr>
          <a:xfrm>
            <a:off x="280725" y="1278261"/>
            <a:ext cx="884919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Possible Solutions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Tune the learning rate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Use a learning rate finder or gradual warm-up.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2B493B0-6CA8-D156-9BFB-6657B3096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1930" y="243032"/>
            <a:ext cx="3492500" cy="2298700"/>
          </a:xfrm>
          <a:prstGeom prst="rect">
            <a:avLst/>
          </a:prstGeom>
        </p:spPr>
      </p:pic>
      <p:pic>
        <p:nvPicPr>
          <p:cNvPr id="6" name="Picture 5" descr="A graph of a curve&#10;&#10;Description automatically generated">
            <a:extLst>
              <a:ext uri="{FF2B5EF4-FFF2-40B4-BE49-F238E27FC236}">
                <a16:creationId xmlns:a16="http://schemas.microsoft.com/office/drawing/2014/main" id="{18C0B3FD-2EC5-AB99-F0CA-0CB0D1F5B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20" y="2833389"/>
            <a:ext cx="4505035" cy="3731269"/>
          </a:xfrm>
          <a:prstGeom prst="rect">
            <a:avLst/>
          </a:prstGeom>
        </p:spPr>
      </p:pic>
      <p:pic>
        <p:nvPicPr>
          <p:cNvPr id="8" name="Picture 7" descr="A graph of a graph&#10;&#10;Description automatically generated">
            <a:extLst>
              <a:ext uri="{FF2B5EF4-FFF2-40B4-BE49-F238E27FC236}">
                <a16:creationId xmlns:a16="http://schemas.microsoft.com/office/drawing/2014/main" id="{A4253042-208A-4F82-99B5-F955B23262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3055" y="2833389"/>
            <a:ext cx="5241758" cy="371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02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242138-F7A0-B05C-4464-57E424E56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FC912A1-7BFD-636C-7037-B8455F4CF023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558038-7208-3226-B193-5D6BDA116885}"/>
              </a:ext>
            </a:extLst>
          </p:cNvPr>
          <p:cNvSpPr txBox="1"/>
          <p:nvPr/>
        </p:nvSpPr>
        <p:spPr>
          <a:xfrm>
            <a:off x="280725" y="1278261"/>
            <a:ext cx="884919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Possible Solutions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Use a learning rate scheduler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Gradually decay the learning rate.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Using a Learning Rate Scheduler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 </a:t>
            </a:r>
            <a:r>
              <a:rPr lang="en-US" b="0" i="0" u="none" strike="noStrike" dirty="0" err="1">
                <a:solidFill>
                  <a:schemeClr val="bg1"/>
                </a:solidFill>
                <a:effectLst/>
                <a:latin typeface="-webkit-standard"/>
              </a:rPr>
              <a:t>PyTorch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 provides several schedulers to adjust the learning rate during training.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9203DCB-4E0B-C549-AFC6-159CB462B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70" y="2782959"/>
            <a:ext cx="7772400" cy="2014687"/>
          </a:xfrm>
          <a:prstGeom prst="rect">
            <a:avLst/>
          </a:prstGeom>
        </p:spPr>
      </p:pic>
      <p:pic>
        <p:nvPicPr>
          <p:cNvPr id="6" name="Picture 5" descr="A screen shot of a black screen&#10;&#10;Description automatically generated">
            <a:extLst>
              <a:ext uri="{FF2B5EF4-FFF2-40B4-BE49-F238E27FC236}">
                <a16:creationId xmlns:a16="http://schemas.microsoft.com/office/drawing/2014/main" id="{4AF3864A-8AA4-622A-EE35-31DAEE413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6259" y="531564"/>
            <a:ext cx="2679700" cy="2108200"/>
          </a:xfrm>
          <a:prstGeom prst="rect">
            <a:avLst/>
          </a:prstGeom>
        </p:spPr>
      </p:pic>
      <p:pic>
        <p:nvPicPr>
          <p:cNvPr id="8" name="Picture 7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6D1C18A2-33C7-0080-2A96-028CEA7DDD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291" y="5283777"/>
            <a:ext cx="49784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507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013871-7411-6BC1-A735-37BAD7526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071FCA2-9B27-89AF-529E-8BF00CABD555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7F517A-35CC-89CC-4FB0-A8377C9FD954}"/>
              </a:ext>
            </a:extLst>
          </p:cNvPr>
          <p:cNvSpPr txBox="1"/>
          <p:nvPr/>
        </p:nvSpPr>
        <p:spPr>
          <a:xfrm>
            <a:off x="280725" y="1278261"/>
            <a:ext cx="884919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Possible Solutions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Use a learning rate scheduler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Gradually decay the learning rate.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Using a Learning Rate Scheduler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 </a:t>
            </a:r>
            <a:r>
              <a:rPr lang="en-US" b="0" i="0" u="none" strike="noStrike" dirty="0" err="1">
                <a:solidFill>
                  <a:schemeClr val="bg1"/>
                </a:solidFill>
                <a:effectLst/>
                <a:latin typeface="-webkit-standard"/>
              </a:rPr>
              <a:t>PyTorch</a:t>
            </a:r>
            <a:r>
              <a:rPr lang="en-US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 provides several schedulers to adjust the learning rate during training.</a:t>
            </a: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5" name="Picture 4" descr="A graph of a curve&#10;&#10;Description automatically generated with medium confidence">
            <a:extLst>
              <a:ext uri="{FF2B5EF4-FFF2-40B4-BE49-F238E27FC236}">
                <a16:creationId xmlns:a16="http://schemas.microsoft.com/office/drawing/2014/main" id="{530D3E0E-8880-4EF0-3566-F02F91B29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725" y="2507672"/>
            <a:ext cx="5321253" cy="4211473"/>
          </a:xfrm>
          <a:prstGeom prst="rect">
            <a:avLst/>
          </a:prstGeom>
        </p:spPr>
      </p:pic>
      <p:pic>
        <p:nvPicPr>
          <p:cNvPr id="10" name="Picture 9" descr="A graph of a graph&#10;&#10;Description automatically generated">
            <a:extLst>
              <a:ext uri="{FF2B5EF4-FFF2-40B4-BE49-F238E27FC236}">
                <a16:creationId xmlns:a16="http://schemas.microsoft.com/office/drawing/2014/main" id="{7452F23E-1999-47FF-6867-EE09FC423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1978" y="2507671"/>
            <a:ext cx="5972007" cy="421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517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878C0F-A046-06C5-166F-17943112B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454F9B5-A924-F56B-9500-98EE17E1E298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7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BC7C1F-6540-BF95-03FC-53A355650570}"/>
              </a:ext>
            </a:extLst>
          </p:cNvPr>
          <p:cNvSpPr txBox="1"/>
          <p:nvPr/>
        </p:nvSpPr>
        <p:spPr>
          <a:xfrm>
            <a:off x="280725" y="1278261"/>
            <a:ext cx="884919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Possible Solutions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Adjust regularization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 Experiment with regularization strength.</a:t>
            </a:r>
          </a:p>
          <a:p>
            <a:pPr algn="l">
              <a:buFont typeface="Arial" panose="020B0604020202020204" pitchFamily="34" charset="0"/>
              <a:buChar char="•"/>
            </a:pPr>
            <a:endParaRPr kumimoji="0" lang="en-US" sz="1800" kern="1200" cap="none" spc="0" normalizeH="0" baseline="0" noProof="0" dirty="0">
              <a:ln>
                <a:noFill/>
              </a:ln>
              <a:solidFill>
                <a:schemeClr val="bg1"/>
              </a:solidFill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Adjusting regularization strength is an important step to control overfitting or underfitting in your model. Regularization adds a penalty to the loss function to discourage the model from fitting noise or over-complicating its parameters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</a:t>
            </a:r>
          </a:p>
          <a:p>
            <a:pPr algn="l"/>
            <a:endParaRPr kumimoji="0" lang="en-US" sz="1800" kern="1200" cap="none" spc="0" normalizeH="0" baseline="0" noProof="0" dirty="0">
              <a:ln>
                <a:noFill/>
              </a:ln>
              <a:solidFill>
                <a:schemeClr val="bg1"/>
              </a:solidFill>
              <a:uLnTx/>
              <a:uFillTx/>
              <a:latin typeface="-webkit-standard"/>
              <a:ea typeface="+mn-ea"/>
              <a:cs typeface="+mn-cs"/>
            </a:endParaRPr>
          </a:p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L2 Regularization (Ridge or Weight Decay)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Penalizes the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squared values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 of the weights, discouraging large weight magnitudes.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Usually integrated into the optimizer via the </a:t>
            </a:r>
            <a:r>
              <a:rPr lang="en-US" b="0" i="0" u="none" strike="noStrike" dirty="0" err="1">
                <a:solidFill>
                  <a:schemeClr val="bg1"/>
                </a:solidFill>
                <a:effectLst/>
              </a:rPr>
              <a:t>weight_decay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 parameter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4" name="Picture 3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BDBA397F-37E6-8532-1D11-23F80C680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7130" y="241877"/>
            <a:ext cx="2527300" cy="2273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6C8EA3-5B87-4A65-CB2E-C04D16FA4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73" y="4827960"/>
            <a:ext cx="7772400" cy="34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961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3396</TotalTime>
  <Words>659</Words>
  <Application>Microsoft Macintosh PowerPoint</Application>
  <PresentationFormat>Widescreen</PresentationFormat>
  <Paragraphs>86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-webkit-standard</vt:lpstr>
      <vt:lpstr>Aptos</vt:lpstr>
      <vt:lpstr>Aptos Display</vt:lpstr>
      <vt:lpstr>Arial</vt:lpstr>
      <vt:lpstr>Office Theme</vt:lpstr>
      <vt:lpstr>Hyperparameters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Prokudin, Alexey</dc:creator>
  <cp:lastModifiedBy>Prokudin, Alexey</cp:lastModifiedBy>
  <cp:revision>20</cp:revision>
  <dcterms:created xsi:type="dcterms:W3CDTF">2024-10-17T15:53:40Z</dcterms:created>
  <dcterms:modified xsi:type="dcterms:W3CDTF">2024-11-20T17:13:36Z</dcterms:modified>
</cp:coreProperties>
</file>

<file path=docProps/thumbnail.jpeg>
</file>